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2" r:id="rId1"/>
  </p:sldMasterIdLst>
  <p:notesMasterIdLst>
    <p:notesMasterId r:id="rId15"/>
  </p:notesMasterIdLst>
  <p:sldIdLst>
    <p:sldId id="256" r:id="rId2"/>
    <p:sldId id="257" r:id="rId3"/>
    <p:sldId id="258" r:id="rId4"/>
    <p:sldId id="264" r:id="rId5"/>
    <p:sldId id="270" r:id="rId6"/>
    <p:sldId id="263" r:id="rId7"/>
    <p:sldId id="266" r:id="rId8"/>
    <p:sldId id="267" r:id="rId9"/>
    <p:sldId id="268" r:id="rId10"/>
    <p:sldId id="271" r:id="rId11"/>
    <p:sldId id="275" r:id="rId12"/>
    <p:sldId id="273" r:id="rId13"/>
    <p:sldId id="27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01"/>
    <p:restoredTop sz="94629"/>
  </p:normalViewPr>
  <p:slideViewPr>
    <p:cSldViewPr snapToGrid="0">
      <p:cViewPr>
        <p:scale>
          <a:sx n="103" d="100"/>
          <a:sy n="103" d="100"/>
        </p:scale>
        <p:origin x="8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9T18:57:19.98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24575,'0'0'0</inkml:trace>
</inkml:ink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F0ABF-ED17-8B41-8DDF-B931334696D0}" type="datetimeFigureOut">
              <a:rPr lang="en-US" smtClean="0"/>
              <a:t>5/1/24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285472-8C4D-784B-B2EC-804209A5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19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285472-8C4D-784B-B2EC-804209A5D74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415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Wednesday, May 1,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88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Wednesday, May 1,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952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Wednesday, May 1,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97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Wednesday, May 1,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906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Wednesday, May 1,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692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Wednesday, May 1,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660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Wednesday, May 1, 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577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Wednesday, May 1, 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113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Wednesday, May 1,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64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Wednesday, May 1,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03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Wednesday, May 1,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92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Wednesday, May 1, 2024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358707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5" Type="http://schemas.openxmlformats.org/officeDocument/2006/relationships/image" Target="../media/image6.png"/><Relationship Id="rId10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19DE0E-F039-443E-AF60-E4B6AA72D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065953-3D69-4CD4-80C3-DF10DEB4C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0"/>
            <a:ext cx="8104091" cy="6857571"/>
          </a:xfrm>
          <a:prstGeom prst="rect">
            <a:avLst/>
          </a:prstGeom>
          <a:gradFill>
            <a:gsLst>
              <a:gs pos="0">
                <a:schemeClr val="accent4">
                  <a:alpha val="80000"/>
                </a:schemeClr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B36DB5-F10D-4EDB-87E2-ECB9301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74250" y="627728"/>
            <a:ext cx="4355593" cy="8104092"/>
          </a:xfrm>
          <a:prstGeom prst="rect">
            <a:avLst/>
          </a:prstGeom>
          <a:gradFill>
            <a:gsLst>
              <a:gs pos="0">
                <a:schemeClr val="accent5">
                  <a:alpha val="0"/>
                </a:schemeClr>
              </a:gs>
              <a:gs pos="91000">
                <a:schemeClr val="accent2">
                  <a:alpha val="43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6F195D-95DC-419E-BBC1-E2B601A60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-1"/>
            <a:ext cx="5638801" cy="6886827"/>
          </a:xfrm>
          <a:prstGeom prst="rect">
            <a:avLst/>
          </a:prstGeom>
          <a:gradFill>
            <a:gsLst>
              <a:gs pos="49000">
                <a:schemeClr val="accent6">
                  <a:lumMod val="75000"/>
                  <a:alpha val="0"/>
                </a:schemeClr>
              </a:gs>
              <a:gs pos="99000">
                <a:schemeClr val="accent6">
                  <a:alpha val="79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5993D72-5628-4E5E-BB9F-96066414E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1609180" y="724988"/>
            <a:ext cx="5121259" cy="5458067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A1A534-643E-9D52-8F59-BDE240B5C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151" y="2920878"/>
            <a:ext cx="6292690" cy="2992576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Job Change of Data Scientists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E4E15C-37D5-914D-2EEF-58841D16BF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0151" y="1017038"/>
            <a:ext cx="5392495" cy="1248274"/>
          </a:xfrm>
        </p:spPr>
        <p:txBody>
          <a:bodyPr anchor="b">
            <a:norm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</a:rPr>
              <a:t>Connor Love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155C6A-B7D4-CEC0-4318-F75BB87DB5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27" r="14747" b="-1"/>
          <a:stretch/>
        </p:blipFill>
        <p:spPr>
          <a:xfrm>
            <a:off x="8104092" y="10"/>
            <a:ext cx="409985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893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C6CE1-269E-FDA4-A35E-4A60187F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75398"/>
            <a:ext cx="10241280" cy="1234440"/>
          </a:xfrm>
        </p:spPr>
        <p:txBody>
          <a:bodyPr/>
          <a:lstStyle/>
          <a:p>
            <a:r>
              <a:rPr lang="en-US" dirty="0"/>
              <a:t>MODEL 1A — Unstratified log</a:t>
            </a:r>
          </a:p>
        </p:txBody>
      </p:sp>
      <p:pic>
        <p:nvPicPr>
          <p:cNvPr id="4" name="Content Placeholder 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0EC40169-87C1-77F8-5C6D-DD27E3C6DC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1" t="16919" r="15537"/>
          <a:stretch/>
        </p:blipFill>
        <p:spPr>
          <a:xfrm>
            <a:off x="975359" y="2012697"/>
            <a:ext cx="8675267" cy="38741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B98218-3F79-1052-DF21-6459D1D724FE}"/>
              </a:ext>
            </a:extLst>
          </p:cNvPr>
          <p:cNvSpPr txBox="1"/>
          <p:nvPr/>
        </p:nvSpPr>
        <p:spPr>
          <a:xfrm>
            <a:off x="9739870" y="2012697"/>
            <a:ext cx="245213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71 ROC AUC (good metric), reject null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Tuned to test size and random state of stratified (“control model”)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do better… naïve approach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2457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C6CE1-269E-FDA4-A35E-4A60187F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75398"/>
            <a:ext cx="10241280" cy="1234440"/>
          </a:xfrm>
        </p:spPr>
        <p:txBody>
          <a:bodyPr/>
          <a:lstStyle/>
          <a:p>
            <a:r>
              <a:rPr lang="en-US" dirty="0"/>
              <a:t>MODEL 1B — stratified log</a:t>
            </a:r>
          </a:p>
        </p:txBody>
      </p:sp>
      <p:pic>
        <p:nvPicPr>
          <p:cNvPr id="4" name="Content Placeholder 7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D0423F69-EA6B-EFB7-0CE8-ED97776374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9" t="3722" r="15431"/>
          <a:stretch/>
        </p:blipFill>
        <p:spPr>
          <a:xfrm>
            <a:off x="975360" y="2010228"/>
            <a:ext cx="8674131" cy="3874138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F897672-88B9-05EE-FDA3-7FB96E2E1196}"/>
              </a:ext>
            </a:extLst>
          </p:cNvPr>
          <p:cNvSpPr/>
          <p:nvPr/>
        </p:nvSpPr>
        <p:spPr>
          <a:xfrm>
            <a:off x="1146345" y="4740802"/>
            <a:ext cx="2182727" cy="293981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E391C87-22FB-61C7-CB3A-947A11F6B3DD}"/>
              </a:ext>
            </a:extLst>
          </p:cNvPr>
          <p:cNvSpPr/>
          <p:nvPr/>
        </p:nvSpPr>
        <p:spPr>
          <a:xfrm>
            <a:off x="4938854" y="3383828"/>
            <a:ext cx="2524183" cy="27377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37E5E9C-3E06-D92A-BCDC-626BAD84F788}"/>
              </a:ext>
            </a:extLst>
          </p:cNvPr>
          <p:cNvSpPr/>
          <p:nvPr/>
        </p:nvSpPr>
        <p:spPr>
          <a:xfrm>
            <a:off x="1971162" y="5590385"/>
            <a:ext cx="1314107" cy="293981"/>
          </a:xfrm>
          <a:prstGeom prst="ellipse">
            <a:avLst/>
          </a:prstGeom>
          <a:noFill/>
          <a:ln>
            <a:solidFill>
              <a:srgbClr val="FF7E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D83E2F-E452-F0B8-FD49-AF3538CC1462}"/>
              </a:ext>
            </a:extLst>
          </p:cNvPr>
          <p:cNvSpPr txBox="1"/>
          <p:nvPr/>
        </p:nvSpPr>
        <p:spPr>
          <a:xfrm>
            <a:off x="9921278" y="2026556"/>
            <a:ext cx="20929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+0.3% ROC for THIS random state, THIS test size… alternates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Potential overfitting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harm than good for less imbalanced features</a:t>
            </a:r>
          </a:p>
        </p:txBody>
      </p:sp>
    </p:spTree>
    <p:extLst>
      <p:ext uri="{BB962C8B-B14F-4D97-AF65-F5344CB8AC3E}">
        <p14:creationId xmlns:p14="http://schemas.microsoft.com/office/powerpoint/2010/main" val="1566239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C6CE1-269E-FDA4-A35E-4A60187F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75398"/>
            <a:ext cx="10454640" cy="1234440"/>
          </a:xfrm>
        </p:spPr>
        <p:txBody>
          <a:bodyPr/>
          <a:lstStyle/>
          <a:p>
            <a:r>
              <a:rPr lang="en-US" dirty="0"/>
              <a:t>MODEL 2 — Ensemble learning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41B626-2909-9511-D027-EE2372C7DE45}"/>
              </a:ext>
            </a:extLst>
          </p:cNvPr>
          <p:cNvSpPr txBox="1"/>
          <p:nvPr/>
        </p:nvSpPr>
        <p:spPr>
          <a:xfrm>
            <a:off x="9808527" y="2010228"/>
            <a:ext cx="229547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+6% ROC for SAME random state and test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Pattern exists</a:t>
            </a:r>
          </a:p>
        </p:txBody>
      </p:sp>
      <p:pic>
        <p:nvPicPr>
          <p:cNvPr id="12" name="Picture 11" descr="A diagram of a system&#10;&#10;Description automatically generated">
            <a:extLst>
              <a:ext uri="{FF2B5EF4-FFF2-40B4-BE49-F238E27FC236}">
                <a16:creationId xmlns:a16="http://schemas.microsoft.com/office/drawing/2014/main" id="{34C81897-0386-3A80-6449-44C52858A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451" y="2938777"/>
            <a:ext cx="1835368" cy="2339342"/>
          </a:xfrm>
          <a:prstGeom prst="rect">
            <a:avLst/>
          </a:prstGeom>
        </p:spPr>
      </p:pic>
      <p:pic>
        <p:nvPicPr>
          <p:cNvPr id="15" name="Picture 1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6E609A2E-8FF2-EB5B-B484-0539AC5DEA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3" t="11074" r="15846" b="1517"/>
          <a:stretch/>
        </p:blipFill>
        <p:spPr>
          <a:xfrm>
            <a:off x="975360" y="2010227"/>
            <a:ext cx="8644905" cy="3847049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E2682067-BB81-075F-AF1A-8473F641FF4A}"/>
              </a:ext>
            </a:extLst>
          </p:cNvPr>
          <p:cNvSpPr/>
          <p:nvPr/>
        </p:nvSpPr>
        <p:spPr>
          <a:xfrm>
            <a:off x="1993322" y="5595005"/>
            <a:ext cx="1355834" cy="311166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9A9E809-2020-B60D-6201-8718C88FA943}"/>
              </a:ext>
            </a:extLst>
          </p:cNvPr>
          <p:cNvSpPr/>
          <p:nvPr/>
        </p:nvSpPr>
        <p:spPr>
          <a:xfrm>
            <a:off x="2041950" y="3701304"/>
            <a:ext cx="1888291" cy="311166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6656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C6CE1-269E-FDA4-A35E-4A60187F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75398"/>
            <a:ext cx="10241280" cy="1234440"/>
          </a:xfrm>
        </p:spPr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713D1-C9BF-778C-92AD-690DAA68F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994698"/>
            <a:ext cx="10241280" cy="3959352"/>
          </a:xfrm>
        </p:spPr>
        <p:txBody>
          <a:bodyPr/>
          <a:lstStyle/>
          <a:p>
            <a:r>
              <a:rPr lang="en-US" dirty="0"/>
              <a:t>ANOVA would be better… but similar results across other projects… reject null!</a:t>
            </a:r>
          </a:p>
          <a:p>
            <a:r>
              <a:rPr lang="en-US" dirty="0"/>
              <a:t>City Development (-0.34) most standout predictor:</a:t>
            </a:r>
          </a:p>
          <a:p>
            <a:pPr lvl="1"/>
            <a:r>
              <a:rPr lang="en-US" dirty="0"/>
              <a:t>Intuitive correlation</a:t>
            </a:r>
          </a:p>
          <a:p>
            <a:pPr lvl="1"/>
            <a:r>
              <a:rPr lang="en-US" dirty="0"/>
              <a:t>Less intuitive weight vs other features, but hopeful</a:t>
            </a:r>
          </a:p>
          <a:p>
            <a:endParaRPr lang="en-US" dirty="0"/>
          </a:p>
        </p:txBody>
      </p:sp>
      <p:pic>
        <p:nvPicPr>
          <p:cNvPr id="7" name="Picture 6" descr="A city skyline with a mountain in the background&#10;&#10;Description automatically generated">
            <a:extLst>
              <a:ext uri="{FF2B5EF4-FFF2-40B4-BE49-F238E27FC236}">
                <a16:creationId xmlns:a16="http://schemas.microsoft.com/office/drawing/2014/main" id="{007220F0-0DC4-6C29-9930-D6D00FA8D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695" y="4387461"/>
            <a:ext cx="3454454" cy="1727227"/>
          </a:xfrm>
          <a:prstGeom prst="rect">
            <a:avLst/>
          </a:prstGeom>
        </p:spPr>
      </p:pic>
      <p:pic>
        <p:nvPicPr>
          <p:cNvPr id="9" name="Picture 8" descr="A circular building with a circular structure around it&#10;&#10;Description automatically generated">
            <a:extLst>
              <a:ext uri="{FF2B5EF4-FFF2-40B4-BE49-F238E27FC236}">
                <a16:creationId xmlns:a16="http://schemas.microsoft.com/office/drawing/2014/main" id="{F5B20063-4C0D-B1E6-86E3-33328B0C9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75" y="4387461"/>
            <a:ext cx="3079401" cy="1727228"/>
          </a:xfrm>
          <a:prstGeom prst="rect">
            <a:avLst/>
          </a:prstGeom>
        </p:spPr>
      </p:pic>
      <p:pic>
        <p:nvPicPr>
          <p:cNvPr id="11" name="Picture 10" descr="A city with trees and buildings&#10;&#10;Description automatically generated">
            <a:extLst>
              <a:ext uri="{FF2B5EF4-FFF2-40B4-BE49-F238E27FC236}">
                <a16:creationId xmlns:a16="http://schemas.microsoft.com/office/drawing/2014/main" id="{97834D3D-B070-9452-C853-6DD054A4E0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352" t="22828" r="24237" b="3754"/>
          <a:stretch/>
        </p:blipFill>
        <p:spPr>
          <a:xfrm>
            <a:off x="8607568" y="2972445"/>
            <a:ext cx="3079400" cy="31422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068C134-3BF4-B02F-F4C5-582D8466C9F9}"/>
              </a:ext>
            </a:extLst>
          </p:cNvPr>
          <p:cNvSpPr txBox="1"/>
          <p:nvPr/>
        </p:nvSpPr>
        <p:spPr>
          <a:xfrm>
            <a:off x="1830126" y="4056531"/>
            <a:ext cx="1076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(Source: BBC)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541A5E-F1AD-A426-107C-587FA1B409B5}"/>
              </a:ext>
            </a:extLst>
          </p:cNvPr>
          <p:cNvSpPr txBox="1"/>
          <p:nvPr/>
        </p:nvSpPr>
        <p:spPr>
          <a:xfrm>
            <a:off x="5544746" y="4056531"/>
            <a:ext cx="14263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(Source: Wikipedia)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4FA1C2-2EA3-15AD-2E45-B2E63641738C}"/>
              </a:ext>
            </a:extLst>
          </p:cNvPr>
          <p:cNvSpPr txBox="1"/>
          <p:nvPr/>
        </p:nvSpPr>
        <p:spPr>
          <a:xfrm>
            <a:off x="9173540" y="2592608"/>
            <a:ext cx="19474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(Source: The Assembly NC)</a:t>
            </a:r>
          </a:p>
        </p:txBody>
      </p:sp>
    </p:spTree>
    <p:extLst>
      <p:ext uri="{BB962C8B-B14F-4D97-AF65-F5344CB8AC3E}">
        <p14:creationId xmlns:p14="http://schemas.microsoft.com/office/powerpoint/2010/main" val="28120652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D120B-22DA-4DCB-9C51-54C6BEB2E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66816"/>
            <a:ext cx="10241280" cy="123444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40559-4B0A-A82D-7399-8EF7C8732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914612"/>
            <a:ext cx="10241280" cy="3959352"/>
          </a:xfrm>
        </p:spPr>
        <p:txBody>
          <a:bodyPr>
            <a:normAutofit/>
          </a:bodyPr>
          <a:lstStyle/>
          <a:p>
            <a:r>
              <a:rPr lang="en-US" sz="2400" dirty="0"/>
              <a:t>The Data:</a:t>
            </a:r>
          </a:p>
          <a:p>
            <a:pPr lvl="1"/>
            <a:r>
              <a:rPr lang="en-US" sz="2400" dirty="0"/>
              <a:t>Looking for a job?</a:t>
            </a:r>
          </a:p>
          <a:p>
            <a:pPr lvl="1"/>
            <a:r>
              <a:rPr lang="en-US" sz="2400" dirty="0"/>
              <a:t>14 features</a:t>
            </a:r>
          </a:p>
          <a:p>
            <a:r>
              <a:rPr lang="en-US" sz="2400" dirty="0"/>
              <a:t>Hypothesis:</a:t>
            </a:r>
          </a:p>
          <a:p>
            <a:pPr lvl="1"/>
            <a:r>
              <a:rPr lang="en-US" sz="2400" dirty="0">
                <a:sym typeface="Wingdings" pitchFamily="2" charset="2"/>
              </a:rPr>
              <a:t>Correlation is “why”</a:t>
            </a:r>
            <a:endParaRPr lang="en-US" sz="2400" dirty="0"/>
          </a:p>
          <a:p>
            <a:pPr lvl="1"/>
            <a:r>
              <a:rPr lang="en-US" sz="2400" dirty="0"/>
              <a:t>Null = No difference Seeking </a:t>
            </a:r>
            <a:r>
              <a:rPr lang="en-US" sz="2400" dirty="0">
                <a:sym typeface="Wingdings" pitchFamily="2" charset="2"/>
              </a:rPr>
              <a:t> Non-seeking</a:t>
            </a:r>
          </a:p>
          <a:p>
            <a:pPr lvl="1"/>
            <a:r>
              <a:rPr lang="en-US" sz="2400" dirty="0">
                <a:sym typeface="Wingdings" pitchFamily="2" charset="2"/>
              </a:rPr>
              <a:t>Distribution = 66.6% Seeking  33.4% Non-seeking... beat 50%, 66%, </a:t>
            </a:r>
            <a:r>
              <a:rPr lang="en-US" sz="2400" u="sng" dirty="0">
                <a:sym typeface="Wingdings" pitchFamily="2" charset="2"/>
              </a:rPr>
              <a:t>70%</a:t>
            </a:r>
          </a:p>
        </p:txBody>
      </p:sp>
      <p:pic>
        <p:nvPicPr>
          <p:cNvPr id="5" name="Picture 4" descr="A screenshot of a white and black text&#10;&#10;Description automatically generated">
            <a:extLst>
              <a:ext uri="{FF2B5EF4-FFF2-40B4-BE49-F238E27FC236}">
                <a16:creationId xmlns:a16="http://schemas.microsoft.com/office/drawing/2014/main" id="{818B39CD-020C-CB3F-4726-9592B7E29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996" y="1195538"/>
            <a:ext cx="3168650" cy="26987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7A59C0-BFD2-0FD8-1E4D-F6109DA47C74}"/>
              </a:ext>
            </a:extLst>
          </p:cNvPr>
          <p:cNvSpPr txBox="1"/>
          <p:nvPr/>
        </p:nvSpPr>
        <p:spPr>
          <a:xfrm>
            <a:off x="8515453" y="2861618"/>
            <a:ext cx="3010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(Source: Management and Strategy Institute)</a:t>
            </a:r>
          </a:p>
        </p:txBody>
      </p:sp>
      <p:pic>
        <p:nvPicPr>
          <p:cNvPr id="8" name="Picture 7" descr="A blue and white diagram&#10;&#10;Description automatically generated">
            <a:extLst>
              <a:ext uri="{FF2B5EF4-FFF2-40B4-BE49-F238E27FC236}">
                <a16:creationId xmlns:a16="http://schemas.microsoft.com/office/drawing/2014/main" id="{CD95AB23-03A2-E106-9D6A-B737AE539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8134" y="3189401"/>
            <a:ext cx="3584887" cy="17924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915500-BBC5-1E2E-1A36-BA95757A8D5B}"/>
              </a:ext>
            </a:extLst>
          </p:cNvPr>
          <p:cNvSpPr txBox="1"/>
          <p:nvPr/>
        </p:nvSpPr>
        <p:spPr>
          <a:xfrm>
            <a:off x="5671824" y="882182"/>
            <a:ext cx="1196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(Source: Kaggle)</a:t>
            </a:r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05DEB220-F4DA-4A50-F2DB-9AD701EE1D49}"/>
              </a:ext>
            </a:extLst>
          </p:cNvPr>
          <p:cNvCxnSpPr>
            <a:cxnSpLocks/>
            <a:endCxn id="8" idx="3"/>
          </p:cNvCxnSpPr>
          <p:nvPr/>
        </p:nvCxnSpPr>
        <p:spPr>
          <a:xfrm rot="5400000" flipH="1" flipV="1">
            <a:off x="10938009" y="4364254"/>
            <a:ext cx="1153642" cy="596381"/>
          </a:xfrm>
          <a:prstGeom prst="curvedConnector4">
            <a:avLst>
              <a:gd name="adj1" fmla="val 17584"/>
              <a:gd name="adj2" fmla="val 13833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A6E68A6-B27D-8FC8-01D6-BBDE0AA5DC4F}"/>
              </a:ext>
            </a:extLst>
          </p:cNvPr>
          <p:cNvCxnSpPr/>
          <p:nvPr/>
        </p:nvCxnSpPr>
        <p:spPr>
          <a:xfrm flipV="1">
            <a:off x="3188043" y="3000117"/>
            <a:ext cx="1309816" cy="138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8891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D71D-DEC9-DB35-7C55-8C827DF27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63041"/>
            <a:ext cx="10241280" cy="1234440"/>
          </a:xfrm>
        </p:spPr>
        <p:txBody>
          <a:bodyPr/>
          <a:lstStyle/>
          <a:p>
            <a:r>
              <a:rPr lang="en-US" dirty="0"/>
              <a:t>Handling nulls</a:t>
            </a:r>
          </a:p>
        </p:txBody>
      </p:sp>
      <p:pic>
        <p:nvPicPr>
          <p:cNvPr id="5" name="Picture 4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E903E763-0174-4BE6-4D78-455BD44BF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78" y="3874584"/>
            <a:ext cx="8165757" cy="15747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B1BAE9-64ED-5DE8-E3C9-A022F512FE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1346" y="3159501"/>
            <a:ext cx="4483100" cy="342900"/>
          </a:xfrm>
          <a:prstGeom prst="rect">
            <a:avLst/>
          </a:prstGeom>
        </p:spPr>
      </p:pic>
      <p:pic>
        <p:nvPicPr>
          <p:cNvPr id="9" name="Picture 8" descr="A close up of a computer screen&#10;&#10;Description automatically generated">
            <a:extLst>
              <a:ext uri="{FF2B5EF4-FFF2-40B4-BE49-F238E27FC236}">
                <a16:creationId xmlns:a16="http://schemas.microsoft.com/office/drawing/2014/main" id="{02B5CFF5-7723-0070-CDD0-12A70AA76E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878" y="2014598"/>
            <a:ext cx="7772400" cy="98727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8D9A1D3-DE16-B46E-4DFD-29DDBAE15326}"/>
                  </a:ext>
                </a:extLst>
              </p14:cNvPr>
              <p14:cNvContentPartPr/>
              <p14:nvPr/>
            </p14:nvContentPartPr>
            <p14:xfrm>
              <a:off x="-369477" y="2256198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8D9A1D3-DE16-B46E-4DFD-29DDBAE153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375597" y="2250078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25" name="Picture 24">
            <a:extLst>
              <a:ext uri="{FF2B5EF4-FFF2-40B4-BE49-F238E27FC236}">
                <a16:creationId xmlns:a16="http://schemas.microsoft.com/office/drawing/2014/main" id="{B1681CB5-5E05-81E0-5AB8-F3057EF873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3700" y="3216651"/>
            <a:ext cx="4432300" cy="228600"/>
          </a:xfrm>
          <a:prstGeom prst="rect">
            <a:avLst/>
          </a:prstGeom>
        </p:spPr>
      </p:pic>
      <p:cxnSp>
        <p:nvCxnSpPr>
          <p:cNvPr id="27" name="Curved Connector 26">
            <a:extLst>
              <a:ext uri="{FF2B5EF4-FFF2-40B4-BE49-F238E27FC236}">
                <a16:creationId xmlns:a16="http://schemas.microsoft.com/office/drawing/2014/main" id="{F1CC0017-BE0E-C76D-45EF-D36F47B62C31}"/>
              </a:ext>
            </a:extLst>
          </p:cNvPr>
          <p:cNvCxnSpPr>
            <a:stCxn id="9" idx="1"/>
            <a:endCxn id="25" idx="1"/>
          </p:cNvCxnSpPr>
          <p:nvPr/>
        </p:nvCxnSpPr>
        <p:spPr>
          <a:xfrm rot="10800000" flipH="1" flipV="1">
            <a:off x="653878" y="2508237"/>
            <a:ext cx="1009822" cy="822714"/>
          </a:xfrm>
          <a:prstGeom prst="curvedConnector3">
            <a:avLst>
              <a:gd name="adj1" fmla="val -287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842CFC7-6125-F5C5-F407-8FCCFD32876D}"/>
              </a:ext>
            </a:extLst>
          </p:cNvPr>
          <p:cNvCxnSpPr>
            <a:stCxn id="25" idx="3"/>
            <a:endCxn id="7" idx="1"/>
          </p:cNvCxnSpPr>
          <p:nvPr/>
        </p:nvCxnSpPr>
        <p:spPr>
          <a:xfrm>
            <a:off x="6096000" y="3330951"/>
            <a:ext cx="10453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C60090C8-BEAF-10F4-B2F9-FC05B835DE05}"/>
              </a:ext>
            </a:extLst>
          </p:cNvPr>
          <p:cNvCxnSpPr>
            <a:cxnSpLocks/>
            <a:stCxn id="5" idx="1"/>
            <a:endCxn id="33" idx="1"/>
          </p:cNvCxnSpPr>
          <p:nvPr/>
        </p:nvCxnSpPr>
        <p:spPr>
          <a:xfrm rot="10800000" flipH="1" flipV="1">
            <a:off x="653878" y="4661953"/>
            <a:ext cx="923498" cy="1256035"/>
          </a:xfrm>
          <a:prstGeom prst="curvedConnector3">
            <a:avLst>
              <a:gd name="adj1" fmla="val -2475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F9FFA2A6-2CF3-13FE-3F08-DCA828798F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7376" y="5784639"/>
            <a:ext cx="5207000" cy="266700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86E7BF6-55FC-1CE0-F0FF-3E16144C9715}"/>
              </a:ext>
            </a:extLst>
          </p:cNvPr>
          <p:cNvCxnSpPr>
            <a:cxnSpLocks/>
            <a:stCxn id="33" idx="3"/>
            <a:endCxn id="44" idx="1"/>
          </p:cNvCxnSpPr>
          <p:nvPr/>
        </p:nvCxnSpPr>
        <p:spPr>
          <a:xfrm flipV="1">
            <a:off x="6784376" y="5917988"/>
            <a:ext cx="38237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99BC877A-22DD-F4E9-972C-3ABF12A79C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66746" y="5829088"/>
            <a:ext cx="4457700" cy="177800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007BFB25-EE74-EE83-4A82-3D43CA57A65F}"/>
              </a:ext>
            </a:extLst>
          </p:cNvPr>
          <p:cNvSpPr txBox="1"/>
          <p:nvPr/>
        </p:nvSpPr>
        <p:spPr>
          <a:xfrm>
            <a:off x="8852533" y="2078993"/>
            <a:ext cx="27719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Male: 13221/14650 = 90.2%</a:t>
            </a:r>
          </a:p>
          <a:p>
            <a:r>
              <a:rPr lang="en-US" dirty="0"/>
              <a:t>Female: 1238/14650 = 8.5%</a:t>
            </a:r>
          </a:p>
          <a:p>
            <a:r>
              <a:rPr lang="en-US" dirty="0"/>
              <a:t>Other: 191/14650 = 1.3%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6F957DC-5C4C-1711-E1F3-0B3402C0355D}"/>
              </a:ext>
            </a:extLst>
          </p:cNvPr>
          <p:cNvSpPr txBox="1"/>
          <p:nvPr/>
        </p:nvSpPr>
        <p:spPr>
          <a:xfrm>
            <a:off x="8852533" y="4531639"/>
            <a:ext cx="27719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Male: 13221/19158 = 90.1%</a:t>
            </a:r>
          </a:p>
          <a:p>
            <a:r>
              <a:rPr lang="en-US" dirty="0"/>
              <a:t>Female: 1655/19158 = 8.6%</a:t>
            </a:r>
          </a:p>
          <a:p>
            <a:r>
              <a:rPr lang="en-US" dirty="0"/>
              <a:t>Other: 245/19158 = 1.3%</a:t>
            </a:r>
          </a:p>
        </p:txBody>
      </p:sp>
    </p:spTree>
    <p:extLst>
      <p:ext uri="{BB962C8B-B14F-4D97-AF65-F5344CB8AC3E}">
        <p14:creationId xmlns:p14="http://schemas.microsoft.com/office/powerpoint/2010/main" val="40229861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4B59C-95FC-BF23-5FF9-717EB1C2D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63042"/>
            <a:ext cx="10241280" cy="1234440"/>
          </a:xfrm>
        </p:spPr>
        <p:txBody>
          <a:bodyPr/>
          <a:lstStyle/>
          <a:p>
            <a:r>
              <a:rPr lang="en-US" dirty="0"/>
              <a:t>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361AE-4534-6C44-F29B-D37B9277E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542" y="1926912"/>
            <a:ext cx="3111019" cy="395935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accent2"/>
                </a:solidFill>
              </a:rPr>
              <a:t>Label-Encoded</a:t>
            </a:r>
            <a:r>
              <a:rPr lang="en-US" dirty="0"/>
              <a:t> (No order):</a:t>
            </a:r>
          </a:p>
          <a:p>
            <a:pPr algn="ctr"/>
            <a:r>
              <a:rPr lang="en-US" dirty="0"/>
              <a:t>City</a:t>
            </a:r>
          </a:p>
          <a:p>
            <a:pPr algn="ctr"/>
            <a:r>
              <a:rPr lang="en-US" dirty="0"/>
              <a:t>Gender</a:t>
            </a:r>
          </a:p>
          <a:p>
            <a:pPr algn="ctr"/>
            <a:r>
              <a:rPr lang="en-US" dirty="0"/>
              <a:t>Enrolled in University (Part-time, Full-time)</a:t>
            </a:r>
          </a:p>
          <a:p>
            <a:pPr algn="ctr"/>
            <a:r>
              <a:rPr lang="en-US" dirty="0"/>
              <a:t>Major / Discipline</a:t>
            </a:r>
          </a:p>
          <a:p>
            <a:pPr algn="ctr"/>
            <a:r>
              <a:rPr lang="en-US" dirty="0"/>
              <a:t>Company Type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D17317-A288-DEA6-6551-FC562060C1E1}"/>
              </a:ext>
            </a:extLst>
          </p:cNvPr>
          <p:cNvSpPr txBox="1">
            <a:spLocks/>
          </p:cNvSpPr>
          <p:nvPr/>
        </p:nvSpPr>
        <p:spPr>
          <a:xfrm>
            <a:off x="7968460" y="1926912"/>
            <a:ext cx="4770531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A2A50F-9693-4709-6492-0663EBA89C6A}"/>
              </a:ext>
            </a:extLst>
          </p:cNvPr>
          <p:cNvSpPr txBox="1">
            <a:spLocks/>
          </p:cNvSpPr>
          <p:nvPr/>
        </p:nvSpPr>
        <p:spPr>
          <a:xfrm>
            <a:off x="664796" y="1926912"/>
            <a:ext cx="311102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Ignored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Enrollee ID (confounding)</a:t>
            </a:r>
          </a:p>
          <a:p>
            <a:pPr algn="ctr"/>
            <a:r>
              <a:rPr lang="en-US" dirty="0"/>
              <a:t>City Development Index (all integers from 0 to 1)</a:t>
            </a:r>
          </a:p>
          <a:p>
            <a:pPr algn="ctr"/>
            <a:r>
              <a:rPr lang="en-US" dirty="0"/>
              <a:t>Training Hours (all integers)</a:t>
            </a:r>
          </a:p>
          <a:p>
            <a:pPr algn="ctr"/>
            <a:r>
              <a:rPr lang="en-US" dirty="0"/>
              <a:t>Target (all either 0 or 1)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25BE10B-F289-7045-7302-B7584592AD98}"/>
              </a:ext>
            </a:extLst>
          </p:cNvPr>
          <p:cNvSpPr txBox="1">
            <a:spLocks/>
          </p:cNvSpPr>
          <p:nvPr/>
        </p:nvSpPr>
        <p:spPr>
          <a:xfrm>
            <a:off x="7782287" y="1926912"/>
            <a:ext cx="3671605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5"/>
                </a:solidFill>
              </a:rPr>
              <a:t>Mapped</a:t>
            </a:r>
            <a:r>
              <a:rPr lang="en-US" dirty="0"/>
              <a:t> (Order):</a:t>
            </a:r>
          </a:p>
          <a:p>
            <a:pPr algn="ctr"/>
            <a:r>
              <a:rPr lang="en-US" dirty="0"/>
              <a:t>Relevant Experience (None, Has)</a:t>
            </a:r>
          </a:p>
          <a:p>
            <a:pPr algn="ctr"/>
            <a:r>
              <a:rPr lang="en-US" dirty="0"/>
              <a:t>Education Level (Primary, HS, Graduate, Master’s, PhD)</a:t>
            </a:r>
          </a:p>
          <a:p>
            <a:pPr algn="ctr"/>
            <a:r>
              <a:rPr lang="en-US" dirty="0"/>
              <a:t>Experience (years at current)</a:t>
            </a:r>
          </a:p>
          <a:p>
            <a:pPr algn="ctr"/>
            <a:r>
              <a:rPr lang="en-US" dirty="0"/>
              <a:t>Company Size (# employees)</a:t>
            </a:r>
          </a:p>
          <a:p>
            <a:pPr algn="ctr"/>
            <a:r>
              <a:rPr lang="en-US" dirty="0"/>
              <a:t>Last New Job (years since)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2617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4B59C-95FC-BF23-5FF9-717EB1C2D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63042"/>
            <a:ext cx="10241280" cy="1234440"/>
          </a:xfrm>
        </p:spPr>
        <p:txBody>
          <a:bodyPr/>
          <a:lstStyle/>
          <a:p>
            <a:r>
              <a:rPr lang="en-US" dirty="0"/>
              <a:t>normalization</a:t>
            </a:r>
          </a:p>
        </p:txBody>
      </p:sp>
      <p:pic>
        <p:nvPicPr>
          <p:cNvPr id="14" name="Picture 13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E2D246E9-CF57-0D7F-A50C-D7EB520E7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918" y="1721219"/>
            <a:ext cx="9378164" cy="1932075"/>
          </a:xfrm>
          <a:prstGeom prst="rect">
            <a:avLst/>
          </a:prstGeom>
        </p:spPr>
      </p:pic>
      <p:pic>
        <p:nvPicPr>
          <p:cNvPr id="16" name="Picture 15" descr="A screenshot of a black screen&#10;&#10;Description automatically generated">
            <a:extLst>
              <a:ext uri="{FF2B5EF4-FFF2-40B4-BE49-F238E27FC236}">
                <a16:creationId xmlns:a16="http://schemas.microsoft.com/office/drawing/2014/main" id="{B0BB963C-EB75-27AE-B810-A2FD9AFF7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918" y="4004397"/>
            <a:ext cx="9378162" cy="1937815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8AB7C9-BD46-5ED4-08E2-719A3F6FD0E8}"/>
              </a:ext>
            </a:extLst>
          </p:cNvPr>
          <p:cNvCxnSpPr>
            <a:cxnSpLocks/>
          </p:cNvCxnSpPr>
          <p:nvPr/>
        </p:nvCxnSpPr>
        <p:spPr>
          <a:xfrm>
            <a:off x="4183864" y="3712678"/>
            <a:ext cx="0" cy="261774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4E83D6D-1CA9-3E7E-520D-73C3613A9BF3}"/>
              </a:ext>
            </a:extLst>
          </p:cNvPr>
          <p:cNvSpPr txBox="1"/>
          <p:nvPr/>
        </p:nvSpPr>
        <p:spPr>
          <a:xfrm>
            <a:off x="6508195" y="3658484"/>
            <a:ext cx="439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61F65F-D9A8-23E6-3551-9BC67BD6E538}"/>
              </a:ext>
            </a:extLst>
          </p:cNvPr>
          <p:cNvSpPr txBox="1"/>
          <p:nvPr/>
        </p:nvSpPr>
        <p:spPr>
          <a:xfrm>
            <a:off x="8600727" y="3653413"/>
            <a:ext cx="439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B22AB64-3237-819A-0388-35E5E9DECD84}"/>
              </a:ext>
            </a:extLst>
          </p:cNvPr>
          <p:cNvSpPr txBox="1"/>
          <p:nvPr/>
        </p:nvSpPr>
        <p:spPr>
          <a:xfrm>
            <a:off x="4870360" y="3651226"/>
            <a:ext cx="439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D0B4553-06DC-6D8E-9260-9DD5064DED9B}"/>
              </a:ext>
            </a:extLst>
          </p:cNvPr>
          <p:cNvSpPr txBox="1"/>
          <p:nvPr/>
        </p:nvSpPr>
        <p:spPr>
          <a:xfrm>
            <a:off x="2931443" y="3651226"/>
            <a:ext cx="439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7B7900-107B-17CF-3AD8-6A7B10E70C18}"/>
              </a:ext>
            </a:extLst>
          </p:cNvPr>
          <p:cNvSpPr txBox="1"/>
          <p:nvPr/>
        </p:nvSpPr>
        <p:spPr>
          <a:xfrm>
            <a:off x="1324518" y="3644443"/>
            <a:ext cx="439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LE</a:t>
            </a:r>
          </a:p>
        </p:txBody>
      </p:sp>
      <p:pic>
        <p:nvPicPr>
          <p:cNvPr id="40" name="Graphic 39" descr="Checkbox Checked with solid fill">
            <a:extLst>
              <a:ext uri="{FF2B5EF4-FFF2-40B4-BE49-F238E27FC236}">
                <a16:creationId xmlns:a16="http://schemas.microsoft.com/office/drawing/2014/main" id="{1FC3A833-7E96-0647-4E25-B8F6BB36AE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4937" y="3598359"/>
            <a:ext cx="458671" cy="458671"/>
          </a:xfrm>
          <a:prstGeom prst="rect">
            <a:avLst/>
          </a:prstGeom>
        </p:spPr>
      </p:pic>
      <p:pic>
        <p:nvPicPr>
          <p:cNvPr id="42" name="Graphic 41" descr="Checkbox Checked with solid fill">
            <a:extLst>
              <a:ext uri="{FF2B5EF4-FFF2-40B4-BE49-F238E27FC236}">
                <a16:creationId xmlns:a16="http://schemas.microsoft.com/office/drawing/2014/main" id="{B628B281-9F60-515B-B532-4BAF2A3326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14828" y="5888429"/>
            <a:ext cx="458671" cy="458671"/>
          </a:xfrm>
          <a:prstGeom prst="rect">
            <a:avLst/>
          </a:prstGeom>
        </p:spPr>
      </p:pic>
      <p:pic>
        <p:nvPicPr>
          <p:cNvPr id="44" name="Graphic 43" descr="Checkbox Checked with solid fill">
            <a:extLst>
              <a:ext uri="{FF2B5EF4-FFF2-40B4-BE49-F238E27FC236}">
                <a16:creationId xmlns:a16="http://schemas.microsoft.com/office/drawing/2014/main" id="{D047831D-A516-8694-8761-99A2BC624D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7815" y="5889413"/>
            <a:ext cx="458671" cy="458671"/>
          </a:xfrm>
          <a:prstGeom prst="rect">
            <a:avLst/>
          </a:prstGeom>
        </p:spPr>
      </p:pic>
      <p:pic>
        <p:nvPicPr>
          <p:cNvPr id="53" name="Graphic 52" descr="Checkbox Checked with solid fill">
            <a:extLst>
              <a:ext uri="{FF2B5EF4-FFF2-40B4-BE49-F238E27FC236}">
                <a16:creationId xmlns:a16="http://schemas.microsoft.com/office/drawing/2014/main" id="{73F43CC1-DA35-3E84-0F8A-33A2E35339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14561" y="3606556"/>
            <a:ext cx="458671" cy="458671"/>
          </a:xfrm>
          <a:prstGeom prst="rect">
            <a:avLst/>
          </a:prstGeom>
        </p:spPr>
      </p:pic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CF6446D1-8C75-65FE-3782-97569C6910E9}"/>
              </a:ext>
            </a:extLst>
          </p:cNvPr>
          <p:cNvCxnSpPr>
            <a:cxnSpLocks/>
          </p:cNvCxnSpPr>
          <p:nvPr/>
        </p:nvCxnSpPr>
        <p:spPr>
          <a:xfrm>
            <a:off x="5944629" y="3712263"/>
            <a:ext cx="0" cy="261774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219D380F-FB7B-69E9-52AB-CB777DC28595}"/>
              </a:ext>
            </a:extLst>
          </p:cNvPr>
          <p:cNvCxnSpPr>
            <a:cxnSpLocks/>
          </p:cNvCxnSpPr>
          <p:nvPr/>
        </p:nvCxnSpPr>
        <p:spPr>
          <a:xfrm>
            <a:off x="7372376" y="3705005"/>
            <a:ext cx="0" cy="261774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CF67EC7A-3C02-19AD-1C87-5379B27298E9}"/>
              </a:ext>
            </a:extLst>
          </p:cNvPr>
          <p:cNvCxnSpPr>
            <a:cxnSpLocks/>
          </p:cNvCxnSpPr>
          <p:nvPr/>
        </p:nvCxnSpPr>
        <p:spPr>
          <a:xfrm>
            <a:off x="8107104" y="3705005"/>
            <a:ext cx="0" cy="261774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9716F801-21C7-1B00-FAF0-31D70D06E68F}"/>
              </a:ext>
            </a:extLst>
          </p:cNvPr>
          <p:cNvCxnSpPr>
            <a:cxnSpLocks/>
          </p:cNvCxnSpPr>
          <p:nvPr/>
        </p:nvCxnSpPr>
        <p:spPr>
          <a:xfrm>
            <a:off x="9579770" y="3705587"/>
            <a:ext cx="0" cy="261774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0261448-45FA-B81F-ADCA-71C890D0D65B}"/>
              </a:ext>
            </a:extLst>
          </p:cNvPr>
          <p:cNvCxnSpPr>
            <a:cxnSpLocks/>
          </p:cNvCxnSpPr>
          <p:nvPr/>
        </p:nvCxnSpPr>
        <p:spPr>
          <a:xfrm>
            <a:off x="10287227" y="3703806"/>
            <a:ext cx="0" cy="261774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0" name="Graphic 99" descr="Checkbox Checked with solid fill">
            <a:extLst>
              <a:ext uri="{FF2B5EF4-FFF2-40B4-BE49-F238E27FC236}">
                <a16:creationId xmlns:a16="http://schemas.microsoft.com/office/drawing/2014/main" id="{596D2608-E8AB-E891-D693-09189845A6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1753" y="5888429"/>
            <a:ext cx="458671" cy="458671"/>
          </a:xfrm>
          <a:prstGeom prst="rect">
            <a:avLst/>
          </a:prstGeom>
        </p:spPr>
      </p:pic>
      <p:pic>
        <p:nvPicPr>
          <p:cNvPr id="101" name="Graphic 100" descr="Checkbox Checked with solid fill">
            <a:extLst>
              <a:ext uri="{FF2B5EF4-FFF2-40B4-BE49-F238E27FC236}">
                <a16:creationId xmlns:a16="http://schemas.microsoft.com/office/drawing/2014/main" id="{66F7694D-EAF0-3E6F-2B26-C0A84CD1A6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95404" y="5882986"/>
            <a:ext cx="458671" cy="458671"/>
          </a:xfrm>
          <a:prstGeom prst="rect">
            <a:avLst/>
          </a:prstGeom>
        </p:spPr>
      </p:pic>
      <p:pic>
        <p:nvPicPr>
          <p:cNvPr id="102" name="Graphic 101" descr="Checkbox Checked with solid fill">
            <a:extLst>
              <a:ext uri="{FF2B5EF4-FFF2-40B4-BE49-F238E27FC236}">
                <a16:creationId xmlns:a16="http://schemas.microsoft.com/office/drawing/2014/main" id="{61740619-6BAA-93A7-B7E8-13E748FFDB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06301" y="5882983"/>
            <a:ext cx="458671" cy="458671"/>
          </a:xfrm>
          <a:prstGeom prst="rect">
            <a:avLst/>
          </a:prstGeom>
        </p:spPr>
      </p:pic>
      <p:pic>
        <p:nvPicPr>
          <p:cNvPr id="103" name="Graphic 102" descr="Checkbox Checked with solid fill">
            <a:extLst>
              <a:ext uri="{FF2B5EF4-FFF2-40B4-BE49-F238E27FC236}">
                <a16:creationId xmlns:a16="http://schemas.microsoft.com/office/drawing/2014/main" id="{D339E2FC-3B4E-B8A2-6084-CCAE891A68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00996" y="5882984"/>
            <a:ext cx="458671" cy="458671"/>
          </a:xfrm>
          <a:prstGeom prst="rect">
            <a:avLst/>
          </a:prstGeom>
        </p:spPr>
      </p:pic>
      <p:pic>
        <p:nvPicPr>
          <p:cNvPr id="104" name="Graphic 103" descr="Checkbox Checked with solid fill">
            <a:extLst>
              <a:ext uri="{FF2B5EF4-FFF2-40B4-BE49-F238E27FC236}">
                <a16:creationId xmlns:a16="http://schemas.microsoft.com/office/drawing/2014/main" id="{572B6C3A-552E-62CD-6F33-BD1D55F59A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49834" y="5882985"/>
            <a:ext cx="458671" cy="458671"/>
          </a:xfrm>
          <a:prstGeom prst="rect">
            <a:avLst/>
          </a:prstGeom>
        </p:spPr>
      </p:pic>
      <p:pic>
        <p:nvPicPr>
          <p:cNvPr id="105" name="Graphic 104" descr="Checkbox Checked with solid fill">
            <a:extLst>
              <a:ext uri="{FF2B5EF4-FFF2-40B4-BE49-F238E27FC236}">
                <a16:creationId xmlns:a16="http://schemas.microsoft.com/office/drawing/2014/main" id="{8FEF8A49-4AAC-D27B-52F2-CC3DE28351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38699" y="5880614"/>
            <a:ext cx="458671" cy="458671"/>
          </a:xfrm>
          <a:prstGeom prst="rect">
            <a:avLst/>
          </a:prstGeom>
        </p:spPr>
      </p:pic>
      <p:pic>
        <p:nvPicPr>
          <p:cNvPr id="107" name="Graphic 106" descr="Checkbox Checked with solid fill">
            <a:extLst>
              <a:ext uri="{FF2B5EF4-FFF2-40B4-BE49-F238E27FC236}">
                <a16:creationId xmlns:a16="http://schemas.microsoft.com/office/drawing/2014/main" id="{B183543A-E731-6AE6-1799-FD66AE349B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75869" y="5880613"/>
            <a:ext cx="458671" cy="458671"/>
          </a:xfrm>
          <a:prstGeom prst="rect">
            <a:avLst/>
          </a:prstGeom>
        </p:spPr>
      </p:pic>
      <p:pic>
        <p:nvPicPr>
          <p:cNvPr id="108" name="Graphic 107" descr="Checkbox Checked with solid fill">
            <a:extLst>
              <a:ext uri="{FF2B5EF4-FFF2-40B4-BE49-F238E27FC236}">
                <a16:creationId xmlns:a16="http://schemas.microsoft.com/office/drawing/2014/main" id="{B20E6D86-5699-E327-33ED-33A5CBB767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28973" y="5880612"/>
            <a:ext cx="458671" cy="458671"/>
          </a:xfrm>
          <a:prstGeom prst="rect">
            <a:avLst/>
          </a:prstGeom>
        </p:spPr>
      </p:pic>
      <p:pic>
        <p:nvPicPr>
          <p:cNvPr id="109" name="Graphic 108" descr="Checkbox Checked with solid fill">
            <a:extLst>
              <a:ext uri="{FF2B5EF4-FFF2-40B4-BE49-F238E27FC236}">
                <a16:creationId xmlns:a16="http://schemas.microsoft.com/office/drawing/2014/main" id="{19C6C436-4BFC-B8A8-F9F1-814E449662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31355" y="5880611"/>
            <a:ext cx="458671" cy="458671"/>
          </a:xfrm>
          <a:prstGeom prst="rect">
            <a:avLst/>
          </a:prstGeom>
        </p:spPr>
      </p:pic>
      <p:pic>
        <p:nvPicPr>
          <p:cNvPr id="110" name="Graphic 109" descr="Checkbox Checked with solid fill">
            <a:extLst>
              <a:ext uri="{FF2B5EF4-FFF2-40B4-BE49-F238E27FC236}">
                <a16:creationId xmlns:a16="http://schemas.microsoft.com/office/drawing/2014/main" id="{DCEE9C90-3B69-5247-E736-7F4CAAE2A0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27464" y="5888207"/>
            <a:ext cx="458671" cy="458671"/>
          </a:xfrm>
          <a:prstGeom prst="rect">
            <a:avLst/>
          </a:prstGeom>
        </p:spPr>
      </p:pic>
      <p:pic>
        <p:nvPicPr>
          <p:cNvPr id="111" name="Graphic 110" descr="Checkbox Checked with solid fill">
            <a:extLst>
              <a:ext uri="{FF2B5EF4-FFF2-40B4-BE49-F238E27FC236}">
                <a16:creationId xmlns:a16="http://schemas.microsoft.com/office/drawing/2014/main" id="{2E05B923-4137-A548-C0BD-4244404C56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96441" y="5888429"/>
            <a:ext cx="458671" cy="45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107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39368-E3D1-7C2C-F8A9-9445AA8A6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75398"/>
            <a:ext cx="10241280" cy="1234440"/>
          </a:xfrm>
        </p:spPr>
        <p:txBody>
          <a:bodyPr/>
          <a:lstStyle/>
          <a:p>
            <a:r>
              <a:rPr lang="en-US" dirty="0"/>
              <a:t>typos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15A07-3CEE-1F11-D4CC-444DCBFAB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2007762"/>
            <a:ext cx="10241280" cy="395935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effectLst/>
              </a:rPr>
              <a:t>'</a:t>
            </a:r>
            <a:r>
              <a:rPr lang="en-US" dirty="0" err="1">
                <a:effectLst/>
              </a:rPr>
              <a:t>city_development_index</a:t>
            </a:r>
            <a:r>
              <a:rPr lang="en-US" dirty="0">
                <a:effectLst/>
              </a:rPr>
              <a:t>’		'</a:t>
            </a:r>
            <a:r>
              <a:rPr lang="en-US" dirty="0" err="1">
                <a:effectLst/>
              </a:rPr>
              <a:t>city_dev_index</a:t>
            </a:r>
            <a:r>
              <a:rPr lang="en-US" dirty="0">
                <a:effectLst/>
              </a:rPr>
              <a:t>’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'</a:t>
            </a:r>
            <a:r>
              <a:rPr lang="en-US" dirty="0" err="1">
                <a:effectLst/>
              </a:rPr>
              <a:t>relevent_experience</a:t>
            </a:r>
            <a:r>
              <a:rPr lang="en-US" dirty="0">
                <a:effectLst/>
              </a:rPr>
              <a:t>’	     '</a:t>
            </a:r>
            <a:r>
              <a:rPr lang="en-US" dirty="0" err="1">
                <a:effectLst/>
              </a:rPr>
              <a:t>has_relevant_exp</a:t>
            </a:r>
            <a:r>
              <a:rPr lang="en-US" dirty="0">
                <a:effectLst/>
              </a:rPr>
              <a:t>’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’</a:t>
            </a:r>
            <a:r>
              <a:rPr lang="en-US" dirty="0" err="1">
                <a:effectLst/>
              </a:rPr>
              <a:t>last_new_job</a:t>
            </a:r>
            <a:r>
              <a:rPr lang="en-US" dirty="0">
                <a:effectLst/>
              </a:rPr>
              <a:t>’	         '</a:t>
            </a:r>
            <a:r>
              <a:rPr lang="en-US" dirty="0" err="1">
                <a:effectLst/>
              </a:rPr>
              <a:t>yrs_since_last_job</a:t>
            </a:r>
            <a:r>
              <a:rPr lang="en-US" dirty="0">
                <a:effectLst/>
              </a:rPr>
              <a:t>’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'</a:t>
            </a:r>
            <a:r>
              <a:rPr lang="en-US" dirty="0" err="1">
                <a:effectLst/>
              </a:rPr>
              <a:t>education_level</a:t>
            </a:r>
            <a:r>
              <a:rPr lang="en-US" dirty="0">
                <a:effectLst/>
              </a:rPr>
              <a:t>’		'</a:t>
            </a:r>
            <a:r>
              <a:rPr lang="en-US" dirty="0" err="1">
                <a:effectLst/>
              </a:rPr>
              <a:t>degree_lvl</a:t>
            </a:r>
            <a:r>
              <a:rPr lang="en-US" dirty="0">
                <a:effectLst/>
              </a:rPr>
              <a:t>’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'</a:t>
            </a:r>
            <a:r>
              <a:rPr lang="en-US" dirty="0" err="1">
                <a:effectLst/>
              </a:rPr>
              <a:t>enrolled_university</a:t>
            </a:r>
            <a:r>
              <a:rPr lang="en-US" dirty="0">
                <a:effectLst/>
              </a:rPr>
              <a:t>’	'</a:t>
            </a:r>
            <a:r>
              <a:rPr lang="en-US" dirty="0" err="1">
                <a:effectLst/>
              </a:rPr>
              <a:t>in_school</a:t>
            </a:r>
            <a:r>
              <a:rPr lang="en-US" dirty="0">
                <a:effectLst/>
              </a:rPr>
              <a:t>’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'experience’	'</a:t>
            </a:r>
            <a:r>
              <a:rPr lang="en-US" dirty="0" err="1">
                <a:effectLst/>
              </a:rPr>
              <a:t>yrs_exp</a:t>
            </a:r>
            <a:r>
              <a:rPr lang="en-US" dirty="0">
                <a:effectLst/>
              </a:rPr>
              <a:t>’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'</a:t>
            </a:r>
            <a:r>
              <a:rPr lang="en-US" dirty="0" err="1">
                <a:effectLst/>
              </a:rPr>
              <a:t>enrollee_id</a:t>
            </a:r>
            <a:r>
              <a:rPr lang="en-US" dirty="0">
                <a:effectLst/>
              </a:rPr>
              <a:t>’	'id’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AAB2E62-04A6-E206-76E5-E68882149A11}"/>
              </a:ext>
            </a:extLst>
          </p:cNvPr>
          <p:cNvCxnSpPr>
            <a:cxnSpLocks/>
          </p:cNvCxnSpPr>
          <p:nvPr/>
        </p:nvCxnSpPr>
        <p:spPr>
          <a:xfrm>
            <a:off x="6191794" y="2220686"/>
            <a:ext cx="7837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E7ACD30-8D2A-008D-DC27-AE987DF40BFA}"/>
              </a:ext>
            </a:extLst>
          </p:cNvPr>
          <p:cNvCxnSpPr>
            <a:cxnSpLocks/>
          </p:cNvCxnSpPr>
          <p:nvPr/>
        </p:nvCxnSpPr>
        <p:spPr>
          <a:xfrm>
            <a:off x="5978434" y="3692433"/>
            <a:ext cx="7750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83A7674-F173-73A9-0052-8901A527E602}"/>
              </a:ext>
            </a:extLst>
          </p:cNvPr>
          <p:cNvCxnSpPr>
            <a:cxnSpLocks/>
          </p:cNvCxnSpPr>
          <p:nvPr/>
        </p:nvCxnSpPr>
        <p:spPr>
          <a:xfrm>
            <a:off x="5978434" y="2725782"/>
            <a:ext cx="6270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FA685FF-41A2-B47E-7086-0817C7C06E3A}"/>
              </a:ext>
            </a:extLst>
          </p:cNvPr>
          <p:cNvCxnSpPr>
            <a:cxnSpLocks/>
          </p:cNvCxnSpPr>
          <p:nvPr/>
        </p:nvCxnSpPr>
        <p:spPr>
          <a:xfrm>
            <a:off x="6320246" y="4184467"/>
            <a:ext cx="5268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B00F605-CE5B-6328-6FBD-FAF12A077091}"/>
              </a:ext>
            </a:extLst>
          </p:cNvPr>
          <p:cNvCxnSpPr>
            <a:cxnSpLocks/>
          </p:cNvCxnSpPr>
          <p:nvPr/>
        </p:nvCxnSpPr>
        <p:spPr>
          <a:xfrm>
            <a:off x="5373189" y="3191691"/>
            <a:ext cx="8186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BE7A01B-E0D5-7C9A-FB4E-DD1771C1E891}"/>
              </a:ext>
            </a:extLst>
          </p:cNvPr>
          <p:cNvCxnSpPr>
            <a:cxnSpLocks/>
          </p:cNvCxnSpPr>
          <p:nvPr/>
        </p:nvCxnSpPr>
        <p:spPr>
          <a:xfrm>
            <a:off x="6096000" y="4676502"/>
            <a:ext cx="3875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AC72AF9-5B2D-C087-A32A-B2D5BB25D51F}"/>
              </a:ext>
            </a:extLst>
          </p:cNvPr>
          <p:cNvCxnSpPr>
            <a:cxnSpLocks/>
          </p:cNvCxnSpPr>
          <p:nvPr/>
        </p:nvCxnSpPr>
        <p:spPr>
          <a:xfrm>
            <a:off x="6365965" y="5168537"/>
            <a:ext cx="3875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CA765A1-3887-C299-2F9A-65C52CCB82E0}"/>
              </a:ext>
            </a:extLst>
          </p:cNvPr>
          <p:cNvSpPr txBox="1"/>
          <p:nvPr/>
        </p:nvSpPr>
        <p:spPr>
          <a:xfrm>
            <a:off x="1755935" y="3507767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Clarity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AE01F92-3222-A218-F75F-EA51DAD2FE1D}"/>
              </a:ext>
            </a:extLst>
          </p:cNvPr>
          <p:cNvSpPr txBox="1"/>
          <p:nvPr/>
        </p:nvSpPr>
        <p:spPr>
          <a:xfrm>
            <a:off x="9388853" y="3507767"/>
            <a:ext cx="1490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Simplification 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7117500-8501-15C4-89AD-4EAC82F1D233}"/>
              </a:ext>
            </a:extLst>
          </p:cNvPr>
          <p:cNvCxnSpPr>
            <a:cxnSpLocks/>
          </p:cNvCxnSpPr>
          <p:nvPr/>
        </p:nvCxnSpPr>
        <p:spPr>
          <a:xfrm>
            <a:off x="2639510" y="3692433"/>
            <a:ext cx="1096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4A6C38C-C49C-8DFD-9EC5-659CE5F180F8}"/>
              </a:ext>
            </a:extLst>
          </p:cNvPr>
          <p:cNvCxnSpPr>
            <a:cxnSpLocks/>
          </p:cNvCxnSpPr>
          <p:nvPr/>
        </p:nvCxnSpPr>
        <p:spPr>
          <a:xfrm>
            <a:off x="8217350" y="3692433"/>
            <a:ext cx="1096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6857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15DA0-7CA0-F952-3B3B-B1B5FA32A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63042"/>
            <a:ext cx="10241280" cy="1234440"/>
          </a:xfrm>
        </p:spPr>
        <p:txBody>
          <a:bodyPr/>
          <a:lstStyle/>
          <a:p>
            <a:r>
              <a:rPr lang="en-US" dirty="0"/>
              <a:t>feature selection</a:t>
            </a:r>
          </a:p>
        </p:txBody>
      </p:sp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A5F008A5-1E0E-CE83-6F1F-E4F7DEFB3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360" y="1719196"/>
            <a:ext cx="5017474" cy="44854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CD3A4A2-7F33-6B18-BF0C-E6F22E8EDAAB}"/>
              </a:ext>
            </a:extLst>
          </p:cNvPr>
          <p:cNvSpPr txBox="1"/>
          <p:nvPr/>
        </p:nvSpPr>
        <p:spPr>
          <a:xfrm>
            <a:off x="6846729" y="2308292"/>
            <a:ext cx="435862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City Development Index </a:t>
            </a:r>
            <a:r>
              <a:rPr lang="en-US" dirty="0"/>
              <a:t>= -0.34</a:t>
            </a:r>
          </a:p>
          <a:p>
            <a:r>
              <a:rPr lang="en-US" dirty="0">
                <a:solidFill>
                  <a:srgbClr val="00B050"/>
                </a:solidFill>
              </a:rPr>
              <a:t>Has Relevant Experience </a:t>
            </a:r>
            <a:r>
              <a:rPr lang="en-US" dirty="0"/>
              <a:t>= -0.13</a:t>
            </a:r>
          </a:p>
          <a:p>
            <a:r>
              <a:rPr lang="en-US" dirty="0">
                <a:solidFill>
                  <a:srgbClr val="00B050"/>
                </a:solidFill>
              </a:rPr>
              <a:t>In School </a:t>
            </a:r>
            <a:r>
              <a:rPr lang="en-US" dirty="0"/>
              <a:t>= -0.15</a:t>
            </a:r>
          </a:p>
          <a:p>
            <a:r>
              <a:rPr lang="en-US" dirty="0">
                <a:solidFill>
                  <a:srgbClr val="00B050"/>
                </a:solidFill>
              </a:rPr>
              <a:t>Years of Experience </a:t>
            </a:r>
            <a:r>
              <a:rPr lang="en-US" dirty="0"/>
              <a:t>= -0.17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7E00"/>
                </a:solidFill>
              </a:rPr>
              <a:t>Years Since Last Job </a:t>
            </a:r>
            <a:r>
              <a:rPr lang="en-US" dirty="0"/>
              <a:t>= -0.08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0.45 correlation with Years of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Cutoff (overfitting)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17FC5D-2236-C329-909B-E6DA38270CF1}"/>
              </a:ext>
            </a:extLst>
          </p:cNvPr>
          <p:cNvCxnSpPr/>
          <p:nvPr/>
        </p:nvCxnSpPr>
        <p:spPr>
          <a:xfrm>
            <a:off x="5348855" y="2506688"/>
            <a:ext cx="14978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33B80F6-60E7-0779-9973-6FEFCF01BA4F}"/>
              </a:ext>
            </a:extLst>
          </p:cNvPr>
          <p:cNvCxnSpPr>
            <a:cxnSpLocks/>
          </p:cNvCxnSpPr>
          <p:nvPr/>
        </p:nvCxnSpPr>
        <p:spPr>
          <a:xfrm flipV="1">
            <a:off x="5348855" y="3294181"/>
            <a:ext cx="1497874" cy="727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FBC3805-600D-BA72-7392-3F6055144150}"/>
              </a:ext>
            </a:extLst>
          </p:cNvPr>
          <p:cNvCxnSpPr/>
          <p:nvPr/>
        </p:nvCxnSpPr>
        <p:spPr>
          <a:xfrm flipV="1">
            <a:off x="5348855" y="2794071"/>
            <a:ext cx="1497874" cy="209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ADB85D1-D625-01D6-28A7-C3B46AA2058D}"/>
              </a:ext>
            </a:extLst>
          </p:cNvPr>
          <p:cNvCxnSpPr>
            <a:cxnSpLocks/>
          </p:cNvCxnSpPr>
          <p:nvPr/>
        </p:nvCxnSpPr>
        <p:spPr>
          <a:xfrm flipV="1">
            <a:off x="5348855" y="3064037"/>
            <a:ext cx="1497874" cy="194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3758542-A3FB-F0C6-577F-3405C629658B}"/>
              </a:ext>
            </a:extLst>
          </p:cNvPr>
          <p:cNvCxnSpPr>
            <a:cxnSpLocks/>
          </p:cNvCxnSpPr>
          <p:nvPr/>
        </p:nvCxnSpPr>
        <p:spPr>
          <a:xfrm flipV="1">
            <a:off x="5348855" y="4177685"/>
            <a:ext cx="1497874" cy="578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269353AC-0EB8-62A3-A986-DC1E02CFC644}"/>
              </a:ext>
            </a:extLst>
          </p:cNvPr>
          <p:cNvSpPr/>
          <p:nvPr/>
        </p:nvSpPr>
        <p:spPr>
          <a:xfrm>
            <a:off x="4527810" y="3858234"/>
            <a:ext cx="317395" cy="319451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535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B96EB-952B-426E-3AB4-0F778F0D3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75398"/>
            <a:ext cx="10241280" cy="1234440"/>
          </a:xfrm>
        </p:spPr>
        <p:txBody>
          <a:bodyPr/>
          <a:lstStyle/>
          <a:p>
            <a:r>
              <a:rPr lang="en-US" dirty="0"/>
              <a:t>feature balance</a:t>
            </a:r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42D44AB4-454B-EDDC-D9CB-2FA5D938BA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5360" y="1733085"/>
            <a:ext cx="4412782" cy="441278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C81EC9-3D2B-B04A-766B-EA4177F88B4A}"/>
              </a:ext>
            </a:extLst>
          </p:cNvPr>
          <p:cNvSpPr txBox="1"/>
          <p:nvPr/>
        </p:nvSpPr>
        <p:spPr>
          <a:xfrm>
            <a:off x="5469279" y="2016928"/>
            <a:ext cx="6430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Negative skew, healthy IQ/outlier range, more harm than good</a:t>
            </a:r>
          </a:p>
          <a:p>
            <a:pPr algn="r"/>
            <a:r>
              <a:rPr lang="en-US" dirty="0">
                <a:solidFill>
                  <a:srgbClr val="00B050"/>
                </a:solidFill>
              </a:rPr>
              <a:t>No stratification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A9DAA7-7875-1B8B-CB11-D5EF5EEF17F1}"/>
              </a:ext>
            </a:extLst>
          </p:cNvPr>
          <p:cNvSpPr txBox="1"/>
          <p:nvPr/>
        </p:nvSpPr>
        <p:spPr>
          <a:xfrm>
            <a:off x="5469279" y="3105834"/>
            <a:ext cx="6430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2"/>
            </a:pPr>
            <a:r>
              <a:rPr lang="en-US" dirty="0"/>
              <a:t>Strong negative skew, strange ranges, high imbalance bimodal?</a:t>
            </a:r>
          </a:p>
          <a:p>
            <a:pPr algn="r"/>
            <a:r>
              <a:rPr lang="en-US" dirty="0">
                <a:solidFill>
                  <a:srgbClr val="FF7E00"/>
                </a:solidFill>
              </a:rPr>
              <a:t>Investigate further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657BCB-1728-0F8E-5C3F-20D74A90A924}"/>
              </a:ext>
            </a:extLst>
          </p:cNvPr>
          <p:cNvSpPr txBox="1"/>
          <p:nvPr/>
        </p:nvSpPr>
        <p:spPr>
          <a:xfrm>
            <a:off x="5469278" y="4194740"/>
            <a:ext cx="6430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3"/>
            </a:pPr>
            <a:r>
              <a:rPr lang="en-US" dirty="0"/>
              <a:t>Strong negative skew, strange ranges, mild imbalance bimodal?</a:t>
            </a:r>
          </a:p>
          <a:p>
            <a:pPr algn="r"/>
            <a:r>
              <a:rPr lang="en-US" dirty="0">
                <a:solidFill>
                  <a:srgbClr val="FF7E00"/>
                </a:solidFill>
              </a:rPr>
              <a:t>Investigate further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03596A-2076-1002-7175-5F44A54106E9}"/>
              </a:ext>
            </a:extLst>
          </p:cNvPr>
          <p:cNvSpPr txBox="1"/>
          <p:nvPr/>
        </p:nvSpPr>
        <p:spPr>
          <a:xfrm>
            <a:off x="5469279" y="5283646"/>
            <a:ext cx="6430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4"/>
            </a:pPr>
            <a:r>
              <a:rPr lang="en-US" dirty="0"/>
              <a:t>Slight positive skew, healthy IQ/outlier ranges, gaussian shape…</a:t>
            </a:r>
          </a:p>
          <a:p>
            <a:pPr algn="r"/>
            <a:r>
              <a:rPr lang="en-US" dirty="0">
                <a:solidFill>
                  <a:srgbClr val="00B050"/>
                </a:solidFill>
              </a:rPr>
              <a:t>No stratification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5F6E9AE-482C-490D-F14A-1D3E194A9C5F}"/>
              </a:ext>
            </a:extLst>
          </p:cNvPr>
          <p:cNvCxnSpPr>
            <a:cxnSpLocks/>
          </p:cNvCxnSpPr>
          <p:nvPr/>
        </p:nvCxnSpPr>
        <p:spPr>
          <a:xfrm>
            <a:off x="10058400" y="3676538"/>
            <a:ext cx="17933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534853-BA30-0B52-3381-A186A2CA7445}"/>
              </a:ext>
            </a:extLst>
          </p:cNvPr>
          <p:cNvCxnSpPr>
            <a:cxnSpLocks/>
          </p:cNvCxnSpPr>
          <p:nvPr/>
        </p:nvCxnSpPr>
        <p:spPr>
          <a:xfrm>
            <a:off x="10058400" y="4770839"/>
            <a:ext cx="17933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3246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C6CE1-269E-FDA4-A35E-4A60187F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75398"/>
            <a:ext cx="10241280" cy="1234440"/>
          </a:xfrm>
        </p:spPr>
        <p:txBody>
          <a:bodyPr/>
          <a:lstStyle/>
          <a:p>
            <a:r>
              <a:rPr lang="en-US" dirty="0"/>
              <a:t>feature imbalance</a:t>
            </a:r>
          </a:p>
        </p:txBody>
      </p:sp>
      <p:pic>
        <p:nvPicPr>
          <p:cNvPr id="5" name="Content Placeholder 4" descr="A graph with a blue bar&#10;&#10;Description automatically generated">
            <a:extLst>
              <a:ext uri="{FF2B5EF4-FFF2-40B4-BE49-F238E27FC236}">
                <a16:creationId xmlns:a16="http://schemas.microsoft.com/office/drawing/2014/main" id="{9FEF0FA2-967D-20F0-8300-E90857474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0843" y="1814206"/>
            <a:ext cx="4093960" cy="3158486"/>
          </a:xfrm>
        </p:spPr>
      </p:pic>
      <p:pic>
        <p:nvPicPr>
          <p:cNvPr id="7" name="Picture 6" descr="A graph with blue and white bars&#10;&#10;Description automatically generated">
            <a:extLst>
              <a:ext uri="{FF2B5EF4-FFF2-40B4-BE49-F238E27FC236}">
                <a16:creationId xmlns:a16="http://schemas.microsoft.com/office/drawing/2014/main" id="{BB8809DE-D419-CBF5-2EEA-E7CF26975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7197" y="1814208"/>
            <a:ext cx="4093960" cy="31584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23F233-6636-EC74-6EE2-7047FEEB64F7}"/>
              </a:ext>
            </a:extLst>
          </p:cNvPr>
          <p:cNvSpPr txBox="1"/>
          <p:nvPr/>
        </p:nvSpPr>
        <p:spPr>
          <a:xfrm>
            <a:off x="5634303" y="3047363"/>
            <a:ext cx="1003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versus…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50EBEC-864D-A1A4-7F10-EC1E9E296A4A}"/>
              </a:ext>
            </a:extLst>
          </p:cNvPr>
          <p:cNvSpPr txBox="1"/>
          <p:nvPr/>
        </p:nvSpPr>
        <p:spPr>
          <a:xfrm>
            <a:off x="825500" y="5171216"/>
            <a:ext cx="5270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No Relevant Experience : Has Relevant Experience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~5,100+ : ~13,800 = Balanced enough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Simplify, simplify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3FD6F2-07B9-F243-B4D0-817AEC8C013E}"/>
              </a:ext>
            </a:extLst>
          </p:cNvPr>
          <p:cNvSpPr txBox="1"/>
          <p:nvPr/>
        </p:nvSpPr>
        <p:spPr>
          <a:xfrm>
            <a:off x="6705600" y="5171216"/>
            <a:ext cx="4660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Full-time : Part-time : Not Enrolled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~3,800 : ~1,100 : ~14,000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7E00"/>
                </a:solidFill>
              </a:rPr>
              <a:t>Investigate further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AEC8343-1816-0810-2024-1F92415584AF}"/>
              </a:ext>
            </a:extLst>
          </p:cNvPr>
          <p:cNvCxnSpPr>
            <a:cxnSpLocks/>
          </p:cNvCxnSpPr>
          <p:nvPr/>
        </p:nvCxnSpPr>
        <p:spPr>
          <a:xfrm>
            <a:off x="2571320" y="5072201"/>
            <a:ext cx="17933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3B38DED-AB54-511B-631D-5467724C7388}"/>
              </a:ext>
            </a:extLst>
          </p:cNvPr>
          <p:cNvCxnSpPr>
            <a:cxnSpLocks/>
          </p:cNvCxnSpPr>
          <p:nvPr/>
        </p:nvCxnSpPr>
        <p:spPr>
          <a:xfrm>
            <a:off x="8305227" y="5072201"/>
            <a:ext cx="17933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047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radientRiseVTI">
  <a:themeElements>
    <a:clrScheme name="AnalogousFromRegularSeedLeftStep">
      <a:dk1>
        <a:srgbClr val="000000"/>
      </a:dk1>
      <a:lt1>
        <a:srgbClr val="FFFFFF"/>
      </a:lt1>
      <a:dk2>
        <a:srgbClr val="2D1B30"/>
      </a:dk2>
      <a:lt2>
        <a:srgbClr val="F0F3F1"/>
      </a:lt2>
      <a:accent1>
        <a:srgbClr val="C649A4"/>
      </a:accent1>
      <a:accent2>
        <a:srgbClr val="A338B5"/>
      </a:accent2>
      <a:accent3>
        <a:srgbClr val="8149C6"/>
      </a:accent3>
      <a:accent4>
        <a:srgbClr val="4340B8"/>
      </a:accent4>
      <a:accent5>
        <a:srgbClr val="497AC6"/>
      </a:accent5>
      <a:accent6>
        <a:srgbClr val="389DB5"/>
      </a:accent6>
      <a:hlink>
        <a:srgbClr val="349D51"/>
      </a:hlink>
      <a:folHlink>
        <a:srgbClr val="7F7F7F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1205</TotalTime>
  <Words>553</Words>
  <Application>Microsoft Macintosh PowerPoint</Application>
  <PresentationFormat>Widescreen</PresentationFormat>
  <Paragraphs>115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Arial</vt:lpstr>
      <vt:lpstr>Gill Sans Nova</vt:lpstr>
      <vt:lpstr>GradientRiseVTI</vt:lpstr>
      <vt:lpstr>Job Change of Data Scientists</vt:lpstr>
      <vt:lpstr>overview</vt:lpstr>
      <vt:lpstr>Handling nulls</vt:lpstr>
      <vt:lpstr>ENCODING</vt:lpstr>
      <vt:lpstr>normalization</vt:lpstr>
      <vt:lpstr>typos</vt:lpstr>
      <vt:lpstr>feature selection</vt:lpstr>
      <vt:lpstr>feature balance</vt:lpstr>
      <vt:lpstr>feature imbalance</vt:lpstr>
      <vt:lpstr>MODEL 1A — Unstratified log</vt:lpstr>
      <vt:lpstr>MODEL 1B — stratified log</vt:lpstr>
      <vt:lpstr>MODEL 2 — Ensemble learning</vt:lpstr>
      <vt:lpstr>FINDINGS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Job Change of Data Scientists</dc:title>
  <dc:creator>Connor Love</dc:creator>
  <cp:lastModifiedBy>Connor Love</cp:lastModifiedBy>
  <cp:revision>21</cp:revision>
  <dcterms:created xsi:type="dcterms:W3CDTF">2024-04-27T23:19:05Z</dcterms:created>
  <dcterms:modified xsi:type="dcterms:W3CDTF">2024-05-01T19:53:28Z</dcterms:modified>
</cp:coreProperties>
</file>

<file path=docProps/thumbnail.jpeg>
</file>